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63" r:id="rId4"/>
    <p:sldId id="273" r:id="rId5"/>
    <p:sldId id="274" r:id="rId6"/>
    <p:sldId id="275" r:id="rId7"/>
    <p:sldId id="264" r:id="rId8"/>
    <p:sldId id="276" r:id="rId9"/>
    <p:sldId id="277" r:id="rId10"/>
    <p:sldId id="278" r:id="rId11"/>
    <p:sldId id="279" r:id="rId12"/>
    <p:sldId id="265" r:id="rId13"/>
    <p:sldId id="280" r:id="rId14"/>
    <p:sldId id="281" r:id="rId15"/>
    <p:sldId id="266" r:id="rId16"/>
    <p:sldId id="282" r:id="rId17"/>
    <p:sldId id="283" r:id="rId18"/>
    <p:sldId id="285" r:id="rId19"/>
    <p:sldId id="287" r:id="rId20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DDDA"/>
    <a:srgbClr val="0AA8C8"/>
    <a:srgbClr val="0074BF"/>
    <a:srgbClr val="171D2D"/>
    <a:srgbClr val="872B46"/>
    <a:srgbClr val="E7556D"/>
    <a:srgbClr val="161C2C"/>
    <a:srgbClr val="1F2A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49" autoAdjust="0"/>
    <p:restoredTop sz="94660"/>
  </p:normalViewPr>
  <p:slideViewPr>
    <p:cSldViewPr snapToGrid="0">
      <p:cViewPr>
        <p:scale>
          <a:sx n="75" d="100"/>
          <a:sy n="75" d="100"/>
        </p:scale>
        <p:origin x="480" y="-1584"/>
      </p:cViewPr>
      <p:guideLst>
        <p:guide orient="horz" pos="4032"/>
        <p:guide pos="302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489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793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2417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2017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999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9489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5712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810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249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09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17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C7B3-1553-4A12-A5E3-2E802C899BEF}" type="datetimeFigureOut">
              <a:rPr lang="pt-BR" smtClean="0"/>
              <a:t>30/01/2025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5252A-A98D-4E05-9D29-E8AD3363A7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8798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ge_background">
            <a:extLst>
              <a:ext uri="{FF2B5EF4-FFF2-40B4-BE49-F238E27FC236}">
                <a16:creationId xmlns:a16="http://schemas.microsoft.com/office/drawing/2014/main" id="{6FA2DCD3-5509-44EF-9882-902F37FFE49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161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page_image">
            <a:extLst>
              <a:ext uri="{FF2B5EF4-FFF2-40B4-BE49-F238E27FC236}">
                <a16:creationId xmlns:a16="http://schemas.microsoft.com/office/drawing/2014/main" id="{AD6E08EB-5D81-4BD9-8567-C4D8E012F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62" y="0"/>
            <a:ext cx="8601075" cy="12801600"/>
          </a:xfrm>
          <a:prstGeom prst="rect">
            <a:avLst/>
          </a:prstGeom>
        </p:spPr>
      </p:pic>
      <p:pic>
        <p:nvPicPr>
          <p:cNvPr id="7" name="logo_css">
            <a:extLst>
              <a:ext uri="{FF2B5EF4-FFF2-40B4-BE49-F238E27FC236}">
                <a16:creationId xmlns:a16="http://schemas.microsoft.com/office/drawing/2014/main" id="{DEB27CFA-0898-49F5-AA7F-1892C29D80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99" r="28162" b="12731"/>
          <a:stretch/>
        </p:blipFill>
        <p:spPr>
          <a:xfrm>
            <a:off x="2646947" y="2000000"/>
            <a:ext cx="4122822" cy="4288506"/>
          </a:xfrm>
          <a:prstGeom prst="rect">
            <a:avLst/>
          </a:prstGeom>
        </p:spPr>
      </p:pic>
      <p:sp>
        <p:nvSpPr>
          <p:cNvPr id="15" name="title">
            <a:extLst>
              <a:ext uri="{FF2B5EF4-FFF2-40B4-BE49-F238E27FC236}">
                <a16:creationId xmlns:a16="http://schemas.microsoft.com/office/drawing/2014/main" id="{CF977447-0379-482B-8F89-AFFFDA8A78E8}"/>
              </a:ext>
            </a:extLst>
          </p:cNvPr>
          <p:cNvSpPr/>
          <p:nvPr/>
        </p:nvSpPr>
        <p:spPr>
          <a:xfrm>
            <a:off x="74795" y="9888868"/>
            <a:ext cx="9475671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3800" b="1" cap="none" spc="50" dirty="0">
                <a:ln w="165100">
                  <a:solidFill>
                    <a:srgbClr val="0074BF">
                      <a:alpha val="98000"/>
                    </a:srgbClr>
                  </a:solidFill>
                  <a:bevel/>
                </a:ln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innerShdw blurRad="63500" dist="50800" dir="13500000">
                    <a:srgbClr val="FF0000">
                      <a:alpha val="50000"/>
                    </a:srgbClr>
                  </a:innerShdw>
                </a:effectLst>
                <a:latin typeface="Gill Sans Ultra Bold" panose="020B0A02020104020203" pitchFamily="34" charset="0"/>
              </a:rPr>
              <a:t>CSS JEDI</a:t>
            </a:r>
          </a:p>
        </p:txBody>
      </p:sp>
      <p:sp>
        <p:nvSpPr>
          <p:cNvPr id="13" name="subtitle_background">
            <a:extLst>
              <a:ext uri="{FF2B5EF4-FFF2-40B4-BE49-F238E27FC236}">
                <a16:creationId xmlns:a16="http://schemas.microsoft.com/office/drawing/2014/main" id="{56864487-DF40-499A-A43D-A3BB3E159F4D}"/>
              </a:ext>
            </a:extLst>
          </p:cNvPr>
          <p:cNvSpPr/>
          <p:nvPr/>
        </p:nvSpPr>
        <p:spPr>
          <a:xfrm>
            <a:off x="-22436" y="1053886"/>
            <a:ext cx="9635603" cy="938952"/>
          </a:xfrm>
          <a:prstGeom prst="rect">
            <a:avLst/>
          </a:prstGeom>
          <a:solidFill>
            <a:srgbClr val="0074B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ubtitle">
            <a:extLst>
              <a:ext uri="{FF2B5EF4-FFF2-40B4-BE49-F238E27FC236}">
                <a16:creationId xmlns:a16="http://schemas.microsoft.com/office/drawing/2014/main" id="{BBEA8217-3521-49B6-8869-3B3AAA9D07B7}"/>
              </a:ext>
            </a:extLst>
          </p:cNvPr>
          <p:cNvSpPr txBox="1"/>
          <p:nvPr/>
        </p:nvSpPr>
        <p:spPr>
          <a:xfrm>
            <a:off x="57486" y="965763"/>
            <a:ext cx="9540497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solidFill>
                  <a:schemeClr val="bg2"/>
                </a:solidFill>
                <a:latin typeface="Bernard MT Condensed" panose="02050806060905020404" pitchFamily="18" charset="0"/>
              </a:rPr>
              <a:t>Domine a força do Front-</a:t>
            </a:r>
            <a:r>
              <a:rPr lang="pt-BR" sz="6600" dirty="0" err="1">
                <a:solidFill>
                  <a:schemeClr val="bg2"/>
                </a:solidFill>
                <a:latin typeface="Bernard MT Condensed" panose="02050806060905020404" pitchFamily="18" charset="0"/>
              </a:rPr>
              <a:t>end</a:t>
            </a:r>
            <a:endParaRPr lang="pt-BR" sz="6600" dirty="0">
              <a:solidFill>
                <a:schemeClr val="bg2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" name="signature_background">
            <a:extLst>
              <a:ext uri="{FF2B5EF4-FFF2-40B4-BE49-F238E27FC236}">
                <a16:creationId xmlns:a16="http://schemas.microsoft.com/office/drawing/2014/main" id="{8D299424-4E17-479F-A7B4-216B332A0D09}"/>
              </a:ext>
            </a:extLst>
          </p:cNvPr>
          <p:cNvSpPr/>
          <p:nvPr/>
        </p:nvSpPr>
        <p:spPr>
          <a:xfrm>
            <a:off x="-34403" y="11979926"/>
            <a:ext cx="9635603" cy="589885"/>
          </a:xfrm>
          <a:prstGeom prst="rect">
            <a:avLst/>
          </a:prstGeom>
          <a:solidFill>
            <a:srgbClr val="0074B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ignature">
            <a:extLst>
              <a:ext uri="{FF2B5EF4-FFF2-40B4-BE49-F238E27FC236}">
                <a16:creationId xmlns:a16="http://schemas.microsoft.com/office/drawing/2014/main" id="{62FAF3FF-E5C6-4411-A91F-B5169D5170DF}"/>
              </a:ext>
            </a:extLst>
          </p:cNvPr>
          <p:cNvSpPr txBox="1"/>
          <p:nvPr/>
        </p:nvSpPr>
        <p:spPr>
          <a:xfrm>
            <a:off x="2773199" y="11916861"/>
            <a:ext cx="40686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>
                <a:solidFill>
                  <a:srgbClr val="171D2D"/>
                </a:solidFill>
                <a:latin typeface="Bernard MT Condensed" panose="02050806060905020404" pitchFamily="18" charset="0"/>
              </a:rPr>
              <a:t>Alexandre A. Silva</a:t>
            </a:r>
          </a:p>
        </p:txBody>
      </p:sp>
    </p:spTree>
    <p:extLst>
      <p:ext uri="{BB962C8B-B14F-4D97-AF65-F5344CB8AC3E}">
        <p14:creationId xmlns:p14="http://schemas.microsoft.com/office/powerpoint/2010/main" val="1804138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descendente (espaço simples entre seletores) aplica estilos a todos os elementos que estão dentro de outro elemento, em qualquer nível de profundidade na hierarquia. Ele é ideal para estilizar estruturas com múltiplos níveis aninhados no DOM.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Descendente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71504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Resultado:</a:t>
            </a:r>
            <a:r>
              <a:rPr lang="pt-BR" sz="2400" dirty="0"/>
              <a:t> Apenas parágrafos dentro de </a:t>
            </a:r>
            <a:r>
              <a:rPr lang="pt-BR" sz="2400" dirty="0">
                <a:highlight>
                  <a:srgbClr val="C0C0C0"/>
                </a:highlight>
              </a:rPr>
              <a:t>.container</a:t>
            </a:r>
            <a:r>
              <a:rPr lang="pt-BR" sz="2400" dirty="0"/>
              <a:t> ficam verdes.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D3A1873-25EE-48F5-860E-2B9F712E7B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09" b="11059"/>
          <a:stretch/>
        </p:blipFill>
        <p:spPr>
          <a:xfrm>
            <a:off x="0" y="4709160"/>
            <a:ext cx="9601200" cy="473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8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de filhos diretos </a:t>
            </a:r>
            <a:r>
              <a:rPr lang="pt-BR" sz="2400" dirty="0">
                <a:highlight>
                  <a:srgbClr val="C0C0C0"/>
                </a:highlight>
              </a:rPr>
              <a:t>(&gt;)</a:t>
            </a:r>
            <a:r>
              <a:rPr lang="pt-BR" sz="2400" dirty="0"/>
              <a:t> aplica estilos apenas aos elementos diretamente filhos de um elemento pai específico, ignorando descendentes em níveis mais profundos. Ele é útil para manter controle preciso sobre a hierarquia no DOM.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Filho Direto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1091900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Resultado:</a:t>
            </a:r>
            <a:r>
              <a:rPr lang="pt-BR" sz="2400" dirty="0"/>
              <a:t> Somente os itens diretamente do </a:t>
            </a:r>
            <a:r>
              <a:rPr lang="pt-BR" sz="2400" dirty="0">
                <a:highlight>
                  <a:srgbClr val="C0C0C0"/>
                </a:highlight>
              </a:rPr>
              <a:t>&lt;</a:t>
            </a:r>
            <a:r>
              <a:rPr lang="pt-BR" sz="2400" dirty="0" err="1">
                <a:highlight>
                  <a:srgbClr val="C0C0C0"/>
                </a:highlight>
              </a:rPr>
              <a:t>ul</a:t>
            </a:r>
            <a:r>
              <a:rPr lang="pt-BR" sz="2400" dirty="0">
                <a:highlight>
                  <a:srgbClr val="C0C0C0"/>
                </a:highlight>
              </a:rPr>
              <a:t>&gt;</a:t>
            </a:r>
            <a:r>
              <a:rPr lang="pt-BR" sz="2400" dirty="0"/>
              <a:t> principal ficam em negrito.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031C051-809F-43CE-B88D-A876A30D09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44" b="10760"/>
          <a:stretch/>
        </p:blipFill>
        <p:spPr>
          <a:xfrm>
            <a:off x="0" y="4876759"/>
            <a:ext cx="9601200" cy="592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67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ge_background_black">
            <a:extLst>
              <a:ext uri="{FF2B5EF4-FFF2-40B4-BE49-F238E27FC236}">
                <a16:creationId xmlns:a16="http://schemas.microsoft.com/office/drawing/2014/main" id="{24F55930-28F6-487C-9F27-BBCB3963594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le_subline">
            <a:extLst>
              <a:ext uri="{FF2B5EF4-FFF2-40B4-BE49-F238E27FC236}">
                <a16:creationId xmlns:a16="http://schemas.microsoft.com/office/drawing/2014/main" id="{F86F2BBD-7F56-4EE8-A881-FE97EBE32561}"/>
              </a:ext>
            </a:extLst>
          </p:cNvPr>
          <p:cNvSpPr/>
          <p:nvPr/>
        </p:nvSpPr>
        <p:spPr>
          <a:xfrm>
            <a:off x="701040" y="8642588"/>
            <a:ext cx="8244840" cy="134938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title_component">
            <a:extLst>
              <a:ext uri="{FF2B5EF4-FFF2-40B4-BE49-F238E27FC236}">
                <a16:creationId xmlns:a16="http://schemas.microsoft.com/office/drawing/2014/main" id="{7C06B668-FD53-4D35-A182-5115D658D7FD}"/>
              </a:ext>
            </a:extLst>
          </p:cNvPr>
          <p:cNvSpPr txBox="1"/>
          <p:nvPr/>
        </p:nvSpPr>
        <p:spPr>
          <a:xfrm>
            <a:off x="701040" y="5983208"/>
            <a:ext cx="82448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SELETORES DE RELACIONAMENTO</a:t>
            </a:r>
          </a:p>
        </p:txBody>
      </p:sp>
      <p:sp>
        <p:nvSpPr>
          <p:cNvPr id="6" name="chapter_number">
            <a:extLst>
              <a:ext uri="{FF2B5EF4-FFF2-40B4-BE49-F238E27FC236}">
                <a16:creationId xmlns:a16="http://schemas.microsoft.com/office/drawing/2014/main" id="{80E86B7D-2636-41FF-B4A3-B69C4BB6FBFA}"/>
              </a:ext>
            </a:extLst>
          </p:cNvPr>
          <p:cNvSpPr txBox="1"/>
          <p:nvPr/>
        </p:nvSpPr>
        <p:spPr>
          <a:xfrm>
            <a:off x="655320" y="961628"/>
            <a:ext cx="8244840" cy="538609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34400" dirty="0">
                <a:ln w="28575">
                  <a:solidFill>
                    <a:srgbClr val="4ADDDA"/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8" name="content_component">
            <a:extLst>
              <a:ext uri="{FF2B5EF4-FFF2-40B4-BE49-F238E27FC236}">
                <a16:creationId xmlns:a16="http://schemas.microsoft.com/office/drawing/2014/main" id="{0C049131-DEBF-4B76-BD0F-8ECDA58DC305}"/>
              </a:ext>
            </a:extLst>
          </p:cNvPr>
          <p:cNvSpPr txBox="1"/>
          <p:nvPr/>
        </p:nvSpPr>
        <p:spPr>
          <a:xfrm>
            <a:off x="838200" y="8953043"/>
            <a:ext cx="7894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Os seletores de relacionamento permitem estilizar elementos com base em sua posição relativa a outros elementos, como irmãos ou vizinhos.</a:t>
            </a:r>
          </a:p>
        </p:txBody>
      </p:sp>
    </p:spTree>
    <p:extLst>
      <p:ext uri="{BB962C8B-B14F-4D97-AF65-F5344CB8AC3E}">
        <p14:creationId xmlns:p14="http://schemas.microsoft.com/office/powerpoint/2010/main" val="1789768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Aplica estilo ao primeiro elemento irmão que segue outro. Este seletor </a:t>
            </a:r>
            <a:r>
              <a:rPr lang="pt-BR" sz="2400" dirty="0">
                <a:highlight>
                  <a:srgbClr val="C0C0C0"/>
                </a:highlight>
              </a:rPr>
              <a:t>(+)</a:t>
            </a:r>
            <a:r>
              <a:rPr lang="pt-BR" sz="2400" dirty="0"/>
              <a:t> é útil quando você deseja estilizar um elemento que aparece imediatamente após outro elemento no mesmo nível hierárquico (ou seja, ambos são filhos diretos do mesmo pai) 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Irmão Adjacente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Resultado:</a:t>
            </a:r>
            <a:r>
              <a:rPr lang="pt-BR" sz="2400" dirty="0"/>
              <a:t> O parágrafo logo após o </a:t>
            </a:r>
            <a:r>
              <a:rPr lang="pt-BR" sz="2400" dirty="0">
                <a:highlight>
                  <a:srgbClr val="C0C0C0"/>
                </a:highlight>
              </a:rPr>
              <a:t>&lt;h1&gt;</a:t>
            </a:r>
            <a:r>
              <a:rPr lang="pt-BR" sz="2400" dirty="0"/>
              <a:t> fica em itálico.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4252454-9D41-4B06-9768-8A6B4CF3FF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2" b="13236"/>
          <a:stretch/>
        </p:blipFill>
        <p:spPr>
          <a:xfrm>
            <a:off x="0" y="4953000"/>
            <a:ext cx="96012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98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irmãos gerais </a:t>
            </a:r>
            <a:r>
              <a:rPr lang="pt-BR" sz="2400" dirty="0">
                <a:highlight>
                  <a:srgbClr val="C0C0C0"/>
                </a:highlight>
              </a:rPr>
              <a:t>(~)</a:t>
            </a:r>
            <a:r>
              <a:rPr lang="pt-BR" sz="2400" dirty="0"/>
              <a:t> aplica estilos a todos os elementos no mesmo nível hierárquico que aparecem depois de um elemento específico. É útil para estilizar múltiplos elementos subsequentes em sequência, economizando o uso de classes extras e aproveitando a relação estrutural no DOM.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Irmãos Gerais	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10477043"/>
            <a:ext cx="7437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Resultado:</a:t>
            </a:r>
            <a:r>
              <a:rPr lang="pt-BR" sz="2400" dirty="0"/>
              <a:t> Todos os </a:t>
            </a:r>
            <a:r>
              <a:rPr lang="pt-BR" sz="2400" dirty="0">
                <a:highlight>
                  <a:srgbClr val="C0C0C0"/>
                </a:highlight>
              </a:rPr>
              <a:t>&lt;p&gt;</a:t>
            </a:r>
            <a:r>
              <a:rPr lang="pt-BR" sz="2400" dirty="0"/>
              <a:t> após o </a:t>
            </a:r>
            <a:r>
              <a:rPr lang="pt-BR" sz="2400" dirty="0">
                <a:highlight>
                  <a:srgbClr val="C0C0C0"/>
                </a:highlight>
              </a:rPr>
              <a:t>&lt;h1&gt;</a:t>
            </a:r>
            <a:r>
              <a:rPr lang="pt-BR" sz="2400" dirty="0"/>
              <a:t> ficam cinza.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712C1AB-9E83-42DA-B0FD-7C4286B56F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54" b="14304"/>
          <a:stretch/>
        </p:blipFill>
        <p:spPr>
          <a:xfrm>
            <a:off x="0" y="5410200"/>
            <a:ext cx="9601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73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ge_background_black">
            <a:extLst>
              <a:ext uri="{FF2B5EF4-FFF2-40B4-BE49-F238E27FC236}">
                <a16:creationId xmlns:a16="http://schemas.microsoft.com/office/drawing/2014/main" id="{24F55930-28F6-487C-9F27-BBCB3963594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le_subline">
            <a:extLst>
              <a:ext uri="{FF2B5EF4-FFF2-40B4-BE49-F238E27FC236}">
                <a16:creationId xmlns:a16="http://schemas.microsoft.com/office/drawing/2014/main" id="{F86F2BBD-7F56-4EE8-A881-FE97EBE32561}"/>
              </a:ext>
            </a:extLst>
          </p:cNvPr>
          <p:cNvSpPr/>
          <p:nvPr/>
        </p:nvSpPr>
        <p:spPr>
          <a:xfrm>
            <a:off x="304800" y="9290288"/>
            <a:ext cx="9000000" cy="134938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title_component">
            <a:extLst>
              <a:ext uri="{FF2B5EF4-FFF2-40B4-BE49-F238E27FC236}">
                <a16:creationId xmlns:a16="http://schemas.microsoft.com/office/drawing/2014/main" id="{7C06B668-FD53-4D35-A182-5115D658D7FD}"/>
              </a:ext>
            </a:extLst>
          </p:cNvPr>
          <p:cNvSpPr txBox="1"/>
          <p:nvPr/>
        </p:nvSpPr>
        <p:spPr>
          <a:xfrm>
            <a:off x="335280" y="6448028"/>
            <a:ext cx="894588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PSEUDO-CLASSES E PSEUDO-ELEMENTOS</a:t>
            </a:r>
          </a:p>
        </p:txBody>
      </p:sp>
      <p:sp>
        <p:nvSpPr>
          <p:cNvPr id="6" name="chapter_number">
            <a:extLst>
              <a:ext uri="{FF2B5EF4-FFF2-40B4-BE49-F238E27FC236}">
                <a16:creationId xmlns:a16="http://schemas.microsoft.com/office/drawing/2014/main" id="{80E86B7D-2636-41FF-B4A3-B69C4BB6FBFA}"/>
              </a:ext>
            </a:extLst>
          </p:cNvPr>
          <p:cNvSpPr txBox="1"/>
          <p:nvPr/>
        </p:nvSpPr>
        <p:spPr>
          <a:xfrm>
            <a:off x="655320" y="961628"/>
            <a:ext cx="8244840" cy="538609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34400" dirty="0">
                <a:ln w="28575">
                  <a:solidFill>
                    <a:srgbClr val="4ADDDA"/>
                  </a:solidFill>
                </a:ln>
                <a:noFill/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8" name="content_component">
            <a:extLst>
              <a:ext uri="{FF2B5EF4-FFF2-40B4-BE49-F238E27FC236}">
                <a16:creationId xmlns:a16="http://schemas.microsoft.com/office/drawing/2014/main" id="{1DC047AE-19EE-4782-88BB-7AD0B0BE29B2}"/>
              </a:ext>
            </a:extLst>
          </p:cNvPr>
          <p:cNvSpPr txBox="1"/>
          <p:nvPr/>
        </p:nvSpPr>
        <p:spPr>
          <a:xfrm>
            <a:off x="838200" y="9848393"/>
            <a:ext cx="7894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As </a:t>
            </a:r>
            <a:r>
              <a:rPr lang="pt-BR" sz="2400" dirty="0" err="1">
                <a:solidFill>
                  <a:schemeClr val="bg1"/>
                </a:solidFill>
              </a:rPr>
              <a:t>pseudo-classes</a:t>
            </a:r>
            <a:r>
              <a:rPr lang="pt-BR" sz="2400" dirty="0">
                <a:solidFill>
                  <a:schemeClr val="bg1"/>
                </a:solidFill>
              </a:rPr>
              <a:t> e </a:t>
            </a:r>
            <a:r>
              <a:rPr lang="pt-BR" sz="2400" dirty="0" err="1">
                <a:solidFill>
                  <a:schemeClr val="bg1"/>
                </a:solidFill>
              </a:rPr>
              <a:t>pseudo-elementos</a:t>
            </a:r>
            <a:r>
              <a:rPr lang="pt-BR" sz="2400" dirty="0">
                <a:solidFill>
                  <a:schemeClr val="bg1"/>
                </a:solidFill>
              </a:rPr>
              <a:t> permitem aplicar estilos dinâmicos ou adicionar elementos virtuais ao DOM, sem alterar o HTML.</a:t>
            </a:r>
          </a:p>
        </p:txBody>
      </p:sp>
    </p:spTree>
    <p:extLst>
      <p:ext uri="{BB962C8B-B14F-4D97-AF65-F5344CB8AC3E}">
        <p14:creationId xmlns:p14="http://schemas.microsoft.com/office/powerpoint/2010/main" val="2822946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 </a:t>
            </a:r>
            <a:r>
              <a:rPr lang="pt-BR" sz="2400" dirty="0" err="1"/>
              <a:t>pseudo-classe</a:t>
            </a:r>
            <a:r>
              <a:rPr lang="pt-BR" sz="2400" dirty="0"/>
              <a:t> </a:t>
            </a:r>
            <a:r>
              <a:rPr lang="pt-BR" sz="2400" dirty="0">
                <a:highlight>
                  <a:srgbClr val="C0C0C0"/>
                </a:highlight>
              </a:rPr>
              <a:t>:</a:t>
            </a:r>
            <a:r>
              <a:rPr lang="pt-BR" sz="2400" dirty="0" err="1">
                <a:highlight>
                  <a:srgbClr val="C0C0C0"/>
                </a:highlight>
              </a:rPr>
              <a:t>hover</a:t>
            </a:r>
            <a:r>
              <a:rPr lang="pt-BR" sz="2400" dirty="0"/>
              <a:t> é utilizada para aplicar estilos a um elemento quando o usuário passa o cursor do mouse sobre ele. Ela é comumente usada em links e botões para criar interatividade visual, como mudanças de cor ou efeitos de destaque.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76885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</a:t>
            </a:r>
            <a:r>
              <a:rPr lang="pt-BR" sz="4000" b="1" dirty="0" err="1"/>
              <a:t>Pseudo-Classe</a:t>
            </a:r>
            <a:r>
              <a:rPr lang="pt-BR" sz="4000" b="1" dirty="0"/>
              <a:t> (</a:t>
            </a:r>
            <a:r>
              <a:rPr lang="pt-BR" sz="4000" b="1" dirty="0" err="1"/>
              <a:t>Hover</a:t>
            </a:r>
            <a:r>
              <a:rPr lang="pt-BR" sz="4000" b="1" dirty="0"/>
              <a:t>)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Resultado:</a:t>
            </a:r>
            <a:r>
              <a:rPr lang="pt-BR" sz="2400" dirty="0"/>
              <a:t> Links ficam vermelhos ao passar o mouse sobre eles.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F0A29C8-CAF3-45A6-87A4-D3278F7C7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9449"/>
          <a:stretch/>
        </p:blipFill>
        <p:spPr>
          <a:xfrm>
            <a:off x="0" y="5151120"/>
            <a:ext cx="9601200" cy="346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884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de </a:t>
            </a:r>
            <a:r>
              <a:rPr lang="pt-BR" sz="2400" dirty="0" err="1"/>
              <a:t>pseudo-elemento</a:t>
            </a:r>
            <a:r>
              <a:rPr lang="pt-BR" sz="2400" dirty="0"/>
              <a:t> </a:t>
            </a:r>
            <a:r>
              <a:rPr lang="pt-BR" sz="2400" dirty="0">
                <a:highlight>
                  <a:srgbClr val="C0C0C0"/>
                </a:highlight>
              </a:rPr>
              <a:t>::</a:t>
            </a:r>
            <a:r>
              <a:rPr lang="pt-BR" sz="2400" dirty="0" err="1">
                <a:highlight>
                  <a:srgbClr val="C0C0C0"/>
                </a:highlight>
              </a:rPr>
              <a:t>before</a:t>
            </a:r>
            <a:r>
              <a:rPr lang="pt-BR" sz="2400" dirty="0"/>
              <a:t> é utilizado para inserir conteúdo antes do conteúdo de um elemento, enquanto </a:t>
            </a:r>
            <a:r>
              <a:rPr lang="pt-BR" sz="2400" dirty="0">
                <a:highlight>
                  <a:srgbClr val="C0C0C0"/>
                </a:highlight>
              </a:rPr>
              <a:t>::</a:t>
            </a:r>
            <a:r>
              <a:rPr lang="pt-BR" sz="2400" dirty="0" err="1">
                <a:highlight>
                  <a:srgbClr val="C0C0C0"/>
                </a:highlight>
              </a:rPr>
              <a:t>after</a:t>
            </a:r>
            <a:r>
              <a:rPr lang="pt-BR" sz="2400" dirty="0"/>
              <a:t> insere conteúdo após o conteúdo do elemento. Ambos permitem adicionar conteúdo gerado pelo CSS, como texto ou estilos, sem alterar o HTML.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76885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</a:t>
            </a:r>
            <a:r>
              <a:rPr lang="pt-BR" sz="4000" b="1" dirty="0" err="1"/>
              <a:t>Pseudo-Elemento</a:t>
            </a:r>
            <a:r>
              <a:rPr lang="pt-BR" sz="4000" b="1" dirty="0"/>
              <a:t> (::</a:t>
            </a:r>
            <a:r>
              <a:rPr lang="pt-BR" sz="4000" b="1" dirty="0" err="1"/>
              <a:t>before</a:t>
            </a:r>
            <a:r>
              <a:rPr lang="pt-BR" sz="4000" b="1" dirty="0"/>
              <a:t> e ::</a:t>
            </a:r>
            <a:r>
              <a:rPr lang="pt-BR" sz="4000" b="1" dirty="0" err="1"/>
              <a:t>after</a:t>
            </a:r>
            <a:r>
              <a:rPr lang="pt-BR" sz="4000" b="1" dirty="0"/>
              <a:t>)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Resultado:</a:t>
            </a:r>
            <a:r>
              <a:rPr lang="pt-BR" sz="2400" dirty="0"/>
              <a:t> O texto "# " é adicionado antes do conteúdo do </a:t>
            </a:r>
            <a:r>
              <a:rPr lang="pt-BR" sz="2400" dirty="0">
                <a:highlight>
                  <a:srgbClr val="C0C0C0"/>
                </a:highlight>
              </a:rPr>
              <a:t>&lt;h1&gt;</a:t>
            </a:r>
            <a:r>
              <a:rPr lang="pt-BR" sz="2400" dirty="0"/>
              <a:t>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857A618-6E38-4C81-9900-9969B30F7A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00" b="15367"/>
          <a:stretch/>
        </p:blipFill>
        <p:spPr>
          <a:xfrm>
            <a:off x="0" y="5334000"/>
            <a:ext cx="9601200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70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_component">
            <a:extLst>
              <a:ext uri="{FF2B5EF4-FFF2-40B4-BE49-F238E27FC236}">
                <a16:creationId xmlns:a16="http://schemas.microsoft.com/office/drawing/2014/main" id="{B18E1DED-B9AF-4535-8848-D8478A0F7DA3}"/>
              </a:ext>
            </a:extLst>
          </p:cNvPr>
          <p:cNvSpPr txBox="1"/>
          <p:nvPr/>
        </p:nvSpPr>
        <p:spPr>
          <a:xfrm>
            <a:off x="956310" y="5800636"/>
            <a:ext cx="76885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000" b="1" dirty="0">
                <a:solidFill>
                  <a:schemeClr val="bg1"/>
                </a:solidFill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959636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99795" y="3537763"/>
            <a:ext cx="7801610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br>
              <a:rPr lang="pt-BR" sz="2400" dirty="0"/>
            </a:br>
            <a:r>
              <a:rPr lang="pt-BR" sz="2400" dirty="0"/>
              <a:t>"Este Ebook foi gerado com o auxílio de inteligência artificial, mas a diagramação ficou a cargo de um ser humano.</a:t>
            </a:r>
            <a:br>
              <a:rPr lang="pt-BR" sz="2400" dirty="0"/>
            </a:br>
            <a:endParaRPr lang="pt-BR" sz="2400" dirty="0"/>
          </a:p>
          <a:p>
            <a:pPr algn="ctr">
              <a:lnSpc>
                <a:spcPct val="150000"/>
              </a:lnSpc>
            </a:pPr>
            <a:endParaRPr lang="pt-BR" sz="2400" dirty="0"/>
          </a:p>
          <a:p>
            <a:pPr algn="ctr">
              <a:lnSpc>
                <a:spcPct val="150000"/>
              </a:lnSpc>
            </a:pPr>
            <a:r>
              <a:rPr lang="pt-BR" sz="2400" dirty="0"/>
              <a:t>Lembre-se de que este conteúdo foi criado com fins didáticos, para mostrar o processo de construção. Não houve uma validação cuidadosa por um humano, então podem existir erros gerados pela IA."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76885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1" dirty="0"/>
              <a:t>Sou grato por estarmos</a:t>
            </a:r>
          </a:p>
          <a:p>
            <a:pPr algn="ctr"/>
            <a:r>
              <a:rPr lang="pt-BR" sz="6000" b="1" dirty="0"/>
              <a:t>juntos até aqui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3FE88F8D-BE8C-4380-AF0D-95D900AD4B57}"/>
              </a:ext>
            </a:extLst>
          </p:cNvPr>
          <p:cNvGrpSpPr/>
          <p:nvPr/>
        </p:nvGrpSpPr>
        <p:grpSpPr>
          <a:xfrm>
            <a:off x="629920" y="10998318"/>
            <a:ext cx="8341360" cy="1203842"/>
            <a:chOff x="629920" y="8031598"/>
            <a:chExt cx="8341360" cy="1203842"/>
          </a:xfrm>
        </p:grpSpPr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6861650D-83AB-4C8A-9093-E94F8C44D3E8}"/>
                </a:ext>
              </a:extLst>
            </p:cNvPr>
            <p:cNvSpPr/>
            <p:nvPr/>
          </p:nvSpPr>
          <p:spPr>
            <a:xfrm>
              <a:off x="629920" y="8031598"/>
              <a:ext cx="8341360" cy="1203842"/>
            </a:xfrm>
            <a:prstGeom prst="roundRect">
              <a:avLst>
                <a:gd name="adj" fmla="val 27717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content_component">
              <a:extLst>
                <a:ext uri="{FF2B5EF4-FFF2-40B4-BE49-F238E27FC236}">
                  <a16:creationId xmlns:a16="http://schemas.microsoft.com/office/drawing/2014/main" id="{C900C013-E208-4E0F-92A7-589C9BF6C681}"/>
                </a:ext>
              </a:extLst>
            </p:cNvPr>
            <p:cNvSpPr txBox="1"/>
            <p:nvPr/>
          </p:nvSpPr>
          <p:spPr>
            <a:xfrm>
              <a:off x="1082040" y="8188203"/>
              <a:ext cx="743712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400" b="1" dirty="0">
                  <a:solidFill>
                    <a:schemeClr val="bg1">
                      <a:lumMod val="95000"/>
                    </a:schemeClr>
                  </a:solidFill>
                </a:rPr>
                <a:t>Deus seja Louvado!</a:t>
              </a:r>
              <a:endParaRPr lang="pt-BR" sz="44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pic>
        <p:nvPicPr>
          <p:cNvPr id="6" name="Imagem 5">
            <a:extLst>
              <a:ext uri="{FF2B5EF4-FFF2-40B4-BE49-F238E27FC236}">
                <a16:creationId xmlns:a16="http://schemas.microsoft.com/office/drawing/2014/main" id="{22002453-FA82-4EDE-B14D-46D18C858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67" b="32482"/>
          <a:stretch/>
        </p:blipFill>
        <p:spPr>
          <a:xfrm>
            <a:off x="0" y="3179330"/>
            <a:ext cx="9601200" cy="23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4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3177083"/>
            <a:ext cx="74371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CSS é a base para estilizar páginas web e criar experiências visuais atraentes. Conhecer os seletores é essencial para aplicar estilos de forma eficaz. Neste guia, você encontrará uma lista dos principais seletores CSS, explicados de maneira simples, com exemplos reais para facilitar sua compreensão e aplicação prática.</a:t>
            </a:r>
          </a:p>
        </p:txBody>
      </p:sp>
      <p:sp>
        <p:nvSpPr>
          <p:cNvPr id="6" name="subtitle_component">
            <a:extLst>
              <a:ext uri="{FF2B5EF4-FFF2-40B4-BE49-F238E27FC236}">
                <a16:creationId xmlns:a16="http://schemas.microsoft.com/office/drawing/2014/main" id="{2202AED4-FB86-44FF-A152-96DDCFF4EEB1}"/>
              </a:ext>
            </a:extLst>
          </p:cNvPr>
          <p:cNvSpPr txBox="1"/>
          <p:nvPr/>
        </p:nvSpPr>
        <p:spPr>
          <a:xfrm>
            <a:off x="876300" y="2042160"/>
            <a:ext cx="77038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latin typeface="+mj-lt"/>
              </a:rPr>
              <a:t>Aprenda a Estilizar com Precisão e Eficiência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460494"/>
            <a:ext cx="660654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Guia Prático dos Principais Seletores CSS</a:t>
            </a:r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0DF49C22-EA71-40AF-97C1-CE29F5A9B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0" t="9647" r="6349" b="10189"/>
          <a:stretch/>
        </p:blipFill>
        <p:spPr>
          <a:xfrm>
            <a:off x="582930" y="5882640"/>
            <a:ext cx="8412480" cy="466244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2">
                <a:lumMod val="25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8274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ge_background_black">
            <a:extLst>
              <a:ext uri="{FF2B5EF4-FFF2-40B4-BE49-F238E27FC236}">
                <a16:creationId xmlns:a16="http://schemas.microsoft.com/office/drawing/2014/main" id="{24F55930-28F6-487C-9F27-BBCB3963594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le_subline">
            <a:extLst>
              <a:ext uri="{FF2B5EF4-FFF2-40B4-BE49-F238E27FC236}">
                <a16:creationId xmlns:a16="http://schemas.microsoft.com/office/drawing/2014/main" id="{F86F2BBD-7F56-4EE8-A881-FE97EBE32561}"/>
              </a:ext>
            </a:extLst>
          </p:cNvPr>
          <p:cNvSpPr/>
          <p:nvPr/>
        </p:nvSpPr>
        <p:spPr>
          <a:xfrm>
            <a:off x="304800" y="8055848"/>
            <a:ext cx="9000000" cy="134938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title_component">
            <a:extLst>
              <a:ext uri="{FF2B5EF4-FFF2-40B4-BE49-F238E27FC236}">
                <a16:creationId xmlns:a16="http://schemas.microsoft.com/office/drawing/2014/main" id="{7C06B668-FD53-4D35-A182-5115D658D7FD}"/>
              </a:ext>
            </a:extLst>
          </p:cNvPr>
          <p:cNvSpPr txBox="1"/>
          <p:nvPr/>
        </p:nvSpPr>
        <p:spPr>
          <a:xfrm>
            <a:off x="289560" y="6630908"/>
            <a:ext cx="9000000" cy="1584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SELETORES BÁSICOS</a:t>
            </a:r>
          </a:p>
        </p:txBody>
      </p:sp>
      <p:sp>
        <p:nvSpPr>
          <p:cNvPr id="6" name="chapter_number">
            <a:extLst>
              <a:ext uri="{FF2B5EF4-FFF2-40B4-BE49-F238E27FC236}">
                <a16:creationId xmlns:a16="http://schemas.microsoft.com/office/drawing/2014/main" id="{80E86B7D-2636-41FF-B4A3-B69C4BB6FBFA}"/>
              </a:ext>
            </a:extLst>
          </p:cNvPr>
          <p:cNvSpPr txBox="1"/>
          <p:nvPr/>
        </p:nvSpPr>
        <p:spPr>
          <a:xfrm>
            <a:off x="655320" y="961628"/>
            <a:ext cx="8244840" cy="538609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34400" dirty="0">
                <a:ln w="28575">
                  <a:solidFill>
                    <a:srgbClr val="4ADDDA"/>
                  </a:solidFill>
                </a:ln>
                <a:noFill/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8" name="content_component">
            <a:extLst>
              <a:ext uri="{FF2B5EF4-FFF2-40B4-BE49-F238E27FC236}">
                <a16:creationId xmlns:a16="http://schemas.microsoft.com/office/drawing/2014/main" id="{BA7EE78E-A122-4AD8-B440-BBEDB409AA7D}"/>
              </a:ext>
            </a:extLst>
          </p:cNvPr>
          <p:cNvSpPr txBox="1"/>
          <p:nvPr/>
        </p:nvSpPr>
        <p:spPr>
          <a:xfrm>
            <a:off x="838200" y="8953043"/>
            <a:ext cx="7894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Neste capítulo, abordaremos os seletores mais comuns e simples do CSS, ideais para iniciantes. Eles permitem estilizar elementos diretamente por suas </a:t>
            </a:r>
            <a:r>
              <a:rPr lang="pt-BR" sz="2400" dirty="0" err="1">
                <a:solidFill>
                  <a:schemeClr val="bg1"/>
                </a:solidFill>
              </a:rPr>
              <a:t>tags</a:t>
            </a:r>
            <a:r>
              <a:rPr lang="pt-BR" sz="2400" dirty="0">
                <a:solidFill>
                  <a:schemeClr val="bg1"/>
                </a:solidFill>
              </a:rPr>
              <a:t>, classes ou </a:t>
            </a:r>
            <a:r>
              <a:rPr lang="pt-BR" sz="2400" dirty="0" err="1">
                <a:solidFill>
                  <a:schemeClr val="bg1"/>
                </a:solidFill>
              </a:rPr>
              <a:t>IDs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7867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73512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É utilizado para selecionar todos os elementos de um determinado tipo ou nome de </a:t>
            </a:r>
            <a:r>
              <a:rPr lang="pt-BR" sz="2400" dirty="0" err="1"/>
              <a:t>tag</a:t>
            </a:r>
            <a:r>
              <a:rPr lang="pt-BR" sz="2400" dirty="0"/>
              <a:t> na página, como </a:t>
            </a:r>
            <a:r>
              <a:rPr lang="pt-BR" sz="2400" dirty="0">
                <a:highlight>
                  <a:srgbClr val="C0C0C0"/>
                </a:highlight>
              </a:rPr>
              <a:t>&lt;</a:t>
            </a:r>
            <a:r>
              <a:rPr lang="pt-BR" sz="2400" dirty="0" err="1">
                <a:highlight>
                  <a:srgbClr val="C0C0C0"/>
                </a:highlight>
              </a:rPr>
              <a:t>div</a:t>
            </a:r>
            <a:r>
              <a:rPr lang="pt-BR" sz="2400" dirty="0">
                <a:highlight>
                  <a:srgbClr val="C0C0C0"/>
                </a:highlight>
              </a:rPr>
              <a:t>&gt;</a:t>
            </a:r>
            <a:r>
              <a:rPr lang="pt-BR" sz="2400" dirty="0"/>
              <a:t>, </a:t>
            </a:r>
            <a:r>
              <a:rPr lang="pt-BR" sz="2400" dirty="0">
                <a:highlight>
                  <a:srgbClr val="C0C0C0"/>
                </a:highlight>
              </a:rPr>
              <a:t>&lt;p&gt;</a:t>
            </a:r>
            <a:r>
              <a:rPr lang="pt-BR" sz="2400" dirty="0"/>
              <a:t>, </a:t>
            </a:r>
            <a:r>
              <a:rPr lang="pt-BR" sz="2400" dirty="0">
                <a:highlight>
                  <a:srgbClr val="C0C0C0"/>
                </a:highlight>
              </a:rPr>
              <a:t>&lt;h1&gt;</a:t>
            </a:r>
            <a:r>
              <a:rPr lang="pt-BR" sz="2400" dirty="0"/>
              <a:t>, entre outros. Ele aplica estilos a todos os elementos que correspondem a esse nome de </a:t>
            </a:r>
            <a:r>
              <a:rPr lang="pt-BR" sz="2400" dirty="0" err="1"/>
              <a:t>tag</a:t>
            </a:r>
            <a:r>
              <a:rPr lang="pt-BR" sz="2400" dirty="0"/>
              <a:t>, sem a necessidade de classes ou </a:t>
            </a:r>
            <a:r>
              <a:rPr lang="pt-BR" sz="2400" dirty="0" err="1"/>
              <a:t>IDs</a:t>
            </a:r>
            <a:r>
              <a:rPr lang="pt-BR" sz="2400" dirty="0"/>
              <a:t> específicos.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Elemento (</a:t>
            </a:r>
            <a:r>
              <a:rPr lang="pt-BR" sz="4000" b="1" dirty="0" err="1"/>
              <a:t>Tag</a:t>
            </a:r>
            <a:r>
              <a:rPr lang="pt-BR" sz="4000" b="1" dirty="0"/>
              <a:t>)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1064468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Resultado: Todos os </a:t>
            </a:r>
            <a:r>
              <a:rPr lang="pt-BR" sz="2400" dirty="0">
                <a:highlight>
                  <a:srgbClr val="C0C0C0"/>
                </a:highlight>
              </a:rPr>
              <a:t>&lt;h1&gt;</a:t>
            </a:r>
            <a:r>
              <a:rPr lang="pt-BR" sz="2400" dirty="0"/>
              <a:t> ficam em um tom de verde, e os </a:t>
            </a:r>
            <a:r>
              <a:rPr lang="pt-BR" sz="2400" dirty="0">
                <a:highlight>
                  <a:srgbClr val="C0C0C0"/>
                </a:highlight>
              </a:rPr>
              <a:t>&lt;p&gt;</a:t>
            </a:r>
            <a:r>
              <a:rPr lang="pt-BR" sz="2400" dirty="0"/>
              <a:t> têm tamanho de fonte 16px.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A88A0C4-0C7E-4D08-9E38-632B57678A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4" b="13562"/>
          <a:stretch/>
        </p:blipFill>
        <p:spPr>
          <a:xfrm>
            <a:off x="0" y="4922520"/>
            <a:ext cx="9601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8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Usado para aplicar estilos a elementos com uma classe específica. É muito útil para reutilizar estilos em diferentes partes do site.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Classe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Resultado:</a:t>
            </a:r>
            <a:r>
              <a:rPr lang="pt-BR" sz="2400" dirty="0"/>
              <a:t> Todos os elementos com a classe </a:t>
            </a:r>
            <a:r>
              <a:rPr lang="pt-BR" sz="2400" dirty="0">
                <a:highlight>
                  <a:srgbClr val="C0C0C0"/>
                </a:highlight>
              </a:rPr>
              <a:t>card</a:t>
            </a:r>
            <a:r>
              <a:rPr lang="pt-BR" sz="2400" dirty="0"/>
              <a:t> recebem uma borda e espaçamento interno.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4B7E265-BC93-4583-8CA4-17C8B33F6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5907"/>
            <a:ext cx="9601200" cy="616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15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Aplica estilo a um elemento com um ID único. Deve ser usado com moderação para evitar dificuldades de manutenção do código.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ID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Resultado:</a:t>
            </a:r>
            <a:r>
              <a:rPr lang="pt-BR" sz="2400" dirty="0"/>
              <a:t> O elemento com ID </a:t>
            </a:r>
            <a:r>
              <a:rPr lang="pt-BR" sz="2400" dirty="0" err="1">
                <a:highlight>
                  <a:srgbClr val="C0C0C0"/>
                </a:highlight>
              </a:rPr>
              <a:t>cardapio</a:t>
            </a:r>
            <a:r>
              <a:rPr lang="pt-BR" sz="2400" dirty="0"/>
              <a:t> recebe um fundo escuro e texto branco.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AEBCF15-E2EF-4D81-99E4-E76FBDB98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0298"/>
            <a:ext cx="9601200" cy="578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491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ge_background_black">
            <a:extLst>
              <a:ext uri="{FF2B5EF4-FFF2-40B4-BE49-F238E27FC236}">
                <a16:creationId xmlns:a16="http://schemas.microsoft.com/office/drawing/2014/main" id="{24F55930-28F6-487C-9F27-BBCB3963594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title_subline">
            <a:extLst>
              <a:ext uri="{FF2B5EF4-FFF2-40B4-BE49-F238E27FC236}">
                <a16:creationId xmlns:a16="http://schemas.microsoft.com/office/drawing/2014/main" id="{F86F2BBD-7F56-4EE8-A881-FE97EBE32561}"/>
              </a:ext>
            </a:extLst>
          </p:cNvPr>
          <p:cNvSpPr/>
          <p:nvPr/>
        </p:nvSpPr>
        <p:spPr>
          <a:xfrm>
            <a:off x="426720" y="7888208"/>
            <a:ext cx="8712000" cy="134938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title_component">
            <a:extLst>
              <a:ext uri="{FF2B5EF4-FFF2-40B4-BE49-F238E27FC236}">
                <a16:creationId xmlns:a16="http://schemas.microsoft.com/office/drawing/2014/main" id="{7C06B668-FD53-4D35-A182-5115D658D7FD}"/>
              </a:ext>
            </a:extLst>
          </p:cNvPr>
          <p:cNvSpPr txBox="1"/>
          <p:nvPr/>
        </p:nvSpPr>
        <p:spPr>
          <a:xfrm>
            <a:off x="320040" y="6630908"/>
            <a:ext cx="900000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7400" dirty="0">
                <a:solidFill>
                  <a:schemeClr val="bg1"/>
                </a:solidFill>
                <a:latin typeface="Impact" panose="020B0806030902050204" pitchFamily="34" charset="0"/>
              </a:rPr>
              <a:t>SELETORES AVANÇADOS</a:t>
            </a:r>
          </a:p>
        </p:txBody>
      </p:sp>
      <p:sp>
        <p:nvSpPr>
          <p:cNvPr id="6" name="chapter_number">
            <a:extLst>
              <a:ext uri="{FF2B5EF4-FFF2-40B4-BE49-F238E27FC236}">
                <a16:creationId xmlns:a16="http://schemas.microsoft.com/office/drawing/2014/main" id="{80E86B7D-2636-41FF-B4A3-B69C4BB6FBFA}"/>
              </a:ext>
            </a:extLst>
          </p:cNvPr>
          <p:cNvSpPr txBox="1"/>
          <p:nvPr/>
        </p:nvSpPr>
        <p:spPr>
          <a:xfrm>
            <a:off x="655320" y="961628"/>
            <a:ext cx="8244840" cy="538609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pt-BR" sz="34400" dirty="0">
                <a:ln w="28575">
                  <a:solidFill>
                    <a:srgbClr val="4ADDDA"/>
                  </a:solidFill>
                </a:ln>
                <a:noFill/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8" name="content_component">
            <a:extLst>
              <a:ext uri="{FF2B5EF4-FFF2-40B4-BE49-F238E27FC236}">
                <a16:creationId xmlns:a16="http://schemas.microsoft.com/office/drawing/2014/main" id="{F0BE8956-83C8-4A96-8FA4-6BF7A9194648}"/>
              </a:ext>
            </a:extLst>
          </p:cNvPr>
          <p:cNvSpPr txBox="1"/>
          <p:nvPr/>
        </p:nvSpPr>
        <p:spPr>
          <a:xfrm>
            <a:off x="838200" y="8953043"/>
            <a:ext cx="7894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Os seletores avançados permitem criar estilos mais específicos e precisos, ideais para projetos complexos. Eles ajudam a estilizar elementos com base em atributos, hierarquia e outros critérios.</a:t>
            </a:r>
          </a:p>
        </p:txBody>
      </p:sp>
    </p:spTree>
    <p:extLst>
      <p:ext uri="{BB962C8B-B14F-4D97-AF65-F5344CB8AC3E}">
        <p14:creationId xmlns:p14="http://schemas.microsoft.com/office/powerpoint/2010/main" val="1247371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universal em CSS é representado por um asterisco (</a:t>
            </a:r>
            <a:r>
              <a:rPr lang="pt-BR" sz="2400" dirty="0">
                <a:highlight>
                  <a:srgbClr val="C0C0C0"/>
                </a:highlight>
              </a:rPr>
              <a:t>*</a:t>
            </a:r>
            <a:r>
              <a:rPr lang="pt-BR" sz="2400" dirty="0"/>
              <a:t>) e é utilizado para selecionar todos os elementos de uma página. Ele aplica estilos de forma global, sem distinção entre as </a:t>
            </a:r>
            <a:r>
              <a:rPr lang="pt-BR" sz="2400" dirty="0" err="1"/>
              <a:t>tags</a:t>
            </a:r>
            <a:r>
              <a:rPr lang="pt-BR" sz="2400" dirty="0"/>
              <a:t>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Universal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10339883"/>
            <a:ext cx="7437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Resultado:</a:t>
            </a:r>
            <a:r>
              <a:rPr lang="pt-BR" sz="2400" dirty="0"/>
              <a:t> Remove espaçamentos de todos os elementos.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823C40D-BF32-4A1B-8973-32FA62D68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3" b="13478"/>
          <a:stretch/>
        </p:blipFill>
        <p:spPr>
          <a:xfrm>
            <a:off x="0" y="4404360"/>
            <a:ext cx="9601200" cy="5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174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_subline">
            <a:extLst>
              <a:ext uri="{FF2B5EF4-FFF2-40B4-BE49-F238E27FC236}">
                <a16:creationId xmlns:a16="http://schemas.microsoft.com/office/drawing/2014/main" id="{BFC746D9-721D-45F7-BCCC-9533EF0A1717}"/>
              </a:ext>
            </a:extLst>
          </p:cNvPr>
          <p:cNvSpPr/>
          <p:nvPr/>
        </p:nvSpPr>
        <p:spPr>
          <a:xfrm>
            <a:off x="777240" y="-1"/>
            <a:ext cx="144000" cy="1620000"/>
          </a:xfrm>
          <a:prstGeom prst="rect">
            <a:avLst/>
          </a:prstGeom>
          <a:gradFill flip="none" rotWithShape="1">
            <a:gsLst>
              <a:gs pos="0">
                <a:srgbClr val="4ADDDA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0AA8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5" name="content_component">
            <a:extLst>
              <a:ext uri="{FF2B5EF4-FFF2-40B4-BE49-F238E27FC236}">
                <a16:creationId xmlns:a16="http://schemas.microsoft.com/office/drawing/2014/main" id="{09C59ABA-3B58-4FF4-89D9-D3CE70BF31B3}"/>
              </a:ext>
            </a:extLst>
          </p:cNvPr>
          <p:cNvSpPr txBox="1"/>
          <p:nvPr/>
        </p:nvSpPr>
        <p:spPr>
          <a:xfrm>
            <a:off x="876300" y="2826563"/>
            <a:ext cx="7437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seletor de atributo aplica estilos a elementos com um atributo específico, permitindo filtrar por valores exatos, parciais ou padrões. É útil para estilizar dinamicamente elementos com base em atributos como </a:t>
            </a:r>
            <a:r>
              <a:rPr lang="pt-BR" sz="2400" dirty="0">
                <a:highlight>
                  <a:srgbClr val="C0C0C0"/>
                </a:highlight>
              </a:rPr>
              <a:t>id</a:t>
            </a:r>
            <a:r>
              <a:rPr lang="pt-BR" sz="2400" dirty="0"/>
              <a:t>, </a:t>
            </a:r>
            <a:r>
              <a:rPr lang="pt-BR" sz="2400" dirty="0" err="1">
                <a:highlight>
                  <a:srgbClr val="C0C0C0"/>
                </a:highlight>
              </a:rPr>
              <a:t>class</a:t>
            </a:r>
            <a:r>
              <a:rPr lang="pt-BR" sz="2400" dirty="0"/>
              <a:t>, </a:t>
            </a:r>
            <a:r>
              <a:rPr lang="pt-BR" sz="2400" dirty="0">
                <a:highlight>
                  <a:srgbClr val="C0C0C0"/>
                </a:highlight>
              </a:rPr>
              <a:t>data-*</a:t>
            </a:r>
            <a:r>
              <a:rPr lang="pt-BR" sz="2400" dirty="0"/>
              <a:t>, entre outros.</a:t>
            </a:r>
          </a:p>
        </p:txBody>
      </p:sp>
      <p:sp>
        <p:nvSpPr>
          <p:cNvPr id="7" name="title_component">
            <a:extLst>
              <a:ext uri="{FF2B5EF4-FFF2-40B4-BE49-F238E27FC236}">
                <a16:creationId xmlns:a16="http://schemas.microsoft.com/office/drawing/2014/main" id="{A6504F7A-3494-4E1D-A076-2E922819205E}"/>
              </a:ext>
            </a:extLst>
          </p:cNvPr>
          <p:cNvSpPr txBox="1"/>
          <p:nvPr/>
        </p:nvSpPr>
        <p:spPr>
          <a:xfrm>
            <a:off x="876300" y="856734"/>
            <a:ext cx="61950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/>
              <a:t>Seletor de Atributo</a:t>
            </a:r>
          </a:p>
        </p:txBody>
      </p:sp>
      <p:sp>
        <p:nvSpPr>
          <p:cNvPr id="13" name="content_component">
            <a:extLst>
              <a:ext uri="{FF2B5EF4-FFF2-40B4-BE49-F238E27FC236}">
                <a16:creationId xmlns:a16="http://schemas.microsoft.com/office/drawing/2014/main" id="{C900C013-E208-4E0F-92A7-589C9BF6C681}"/>
              </a:ext>
            </a:extLst>
          </p:cNvPr>
          <p:cNvSpPr txBox="1"/>
          <p:nvPr/>
        </p:nvSpPr>
        <p:spPr>
          <a:xfrm>
            <a:off x="861060" y="9989363"/>
            <a:ext cx="7437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Resultado:</a:t>
            </a:r>
            <a:r>
              <a:rPr lang="pt-BR" sz="2400" dirty="0"/>
              <a:t> Apenas campos de texto recebem borda azul.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3B0B0AF-DDAE-4849-AC7B-F9B9D22E4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0" b="13108"/>
          <a:stretch/>
        </p:blipFill>
        <p:spPr>
          <a:xfrm>
            <a:off x="0" y="4754880"/>
            <a:ext cx="9601200" cy="422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588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1406</TotalTime>
  <Words>931</Words>
  <Application>Microsoft Office PowerPoint</Application>
  <PresentationFormat>Papel A3 (297 x 420 mm)</PresentationFormat>
  <Paragraphs>74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6" baseType="lpstr">
      <vt:lpstr>Arial</vt:lpstr>
      <vt:lpstr>Bernard MT Condensed</vt:lpstr>
      <vt:lpstr>Calibri</vt:lpstr>
      <vt:lpstr>Calibri Light</vt:lpstr>
      <vt:lpstr>Gill Sans Ultra Bold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AlexDeveloperOne</dc:creator>
  <cp:keywords>#dio;#caixa</cp:keywords>
  <cp:lastModifiedBy>AlexDeveloperOne</cp:lastModifiedBy>
  <cp:revision>50</cp:revision>
  <dcterms:created xsi:type="dcterms:W3CDTF">2025-01-13T21:34:11Z</dcterms:created>
  <dcterms:modified xsi:type="dcterms:W3CDTF">2025-01-30T16:36:48Z</dcterms:modified>
</cp:coreProperties>
</file>

<file path=docProps/thumbnail.jpeg>
</file>